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</p:sldMasterIdLst>
  <p:notesMasterIdLst>
    <p:notesMasterId r:id="rId16"/>
  </p:notesMasterIdLst>
  <p:handoutMasterIdLst>
    <p:handoutMasterId r:id="rId17"/>
  </p:handoutMasterIdLst>
  <p:sldIdLst>
    <p:sldId id="354" r:id="rId2"/>
    <p:sldId id="411" r:id="rId3"/>
    <p:sldId id="412" r:id="rId4"/>
    <p:sldId id="400" r:id="rId5"/>
    <p:sldId id="415" r:id="rId6"/>
    <p:sldId id="414" r:id="rId7"/>
    <p:sldId id="416" r:id="rId8"/>
    <p:sldId id="413" r:id="rId9"/>
    <p:sldId id="381" r:id="rId10"/>
    <p:sldId id="382" r:id="rId11"/>
    <p:sldId id="278" r:id="rId12"/>
    <p:sldId id="417" r:id="rId13"/>
    <p:sldId id="419" r:id="rId14"/>
    <p:sldId id="418" r:id="rId15"/>
  </p:sldIdLst>
  <p:sldSz cx="9144000" cy="5143500" type="screen16x9"/>
  <p:notesSz cx="6794500" cy="9931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ot, Annemarie" initials="GA" lastIdx="1" clrIdx="0">
    <p:extLst/>
  </p:cmAuthor>
  <p:cmAuthor id="2" name="del Pozo, Maria" initials="dPM" lastIdx="3" clrIdx="1">
    <p:extLst>
      <p:ext uri="{19B8F6BF-5375-455C-9EA6-DF929625EA0E}">
        <p15:presenceInfo xmlns:p15="http://schemas.microsoft.com/office/powerpoint/2012/main" userId="del Pozo, Mar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333"/>
    <a:srgbClr val="007463"/>
    <a:srgbClr val="81BF82"/>
    <a:srgbClr val="E5332A"/>
    <a:srgbClr val="AC5755"/>
    <a:srgbClr val="D16309"/>
    <a:srgbClr val="F68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68" autoAdjust="0"/>
  </p:normalViewPr>
  <p:slideViewPr>
    <p:cSldViewPr snapToGrid="0">
      <p:cViewPr varScale="1">
        <p:scale>
          <a:sx n="110" d="100"/>
          <a:sy n="110" d="100"/>
        </p:scale>
        <p:origin x="5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7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7890" y="0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0529F-0187-4033-8639-F6C55DBFCD8B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4274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7890" y="9434274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7B3CA-BCE4-41E0-B0EB-A7234D2C8C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25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645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7313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5900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34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2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04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25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67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30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188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tiff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602385" y="2572002"/>
            <a:ext cx="4678288" cy="560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spc="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50" dirty="0"/>
              <a:t>Climate Change Service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602385" y="3147814"/>
            <a:ext cx="4680520" cy="115212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242" name="Picture 2" descr="S:\F15015_Copernicus\3_Work\330_Work-in-process\SC4_BackgroundMat\PPT\item Copernicus\Icon-0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52536" y="1200704"/>
            <a:ext cx="3240360" cy="27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680600"/>
            <a:ext cx="769228" cy="28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S:\F15015_Copernicus\3_Work\330_Work-in-process\SC4_BackgroundMat\PPT\item Copernicus\logo-ce-horizontal-en-negatif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37" y="4650009"/>
            <a:ext cx="1145581" cy="3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"/>
          <a:stretch/>
        </p:blipFill>
        <p:spPr bwMode="auto">
          <a:xfrm>
            <a:off x="7291388" y="-11267"/>
            <a:ext cx="1852613" cy="516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621855" y="3536429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0" dirty="0" err="1">
                <a:solidFill>
                  <a:schemeClr val="bg1"/>
                </a:solidFill>
              </a:rPr>
              <a:t>Climate</a:t>
            </a:r>
            <a:r>
              <a:rPr lang="es-ES" sz="1100" b="0" baseline="0" dirty="0">
                <a:solidFill>
                  <a:schemeClr val="bg1"/>
                </a:solidFill>
              </a:rPr>
              <a:t> </a:t>
            </a:r>
            <a:r>
              <a:rPr lang="es-ES" sz="1100" b="0" dirty="0" err="1">
                <a:solidFill>
                  <a:schemeClr val="bg1"/>
                </a:solidFill>
              </a:rPr>
              <a:t>Change</a:t>
            </a:r>
            <a:endParaRPr lang="en-US" sz="1100" b="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764650" y="4786009"/>
            <a:ext cx="857726" cy="1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:\F15015_Copernicus\3_Work\330_Work-in-process\SC4_BackgroundMat\Visual_ID\Photos\Climate_change_ThinkstockPhotos-147656737.jpg"/>
          <p:cNvPicPr preferRelativeResize="0"/>
          <p:nvPr/>
        </p:nvPicPr>
        <p:blipFill rotWithShape="1">
          <a:blip r:embed="rId2">
            <a:alphaModFix/>
          </a:blip>
          <a:srcRect b="-68"/>
          <a:stretch/>
        </p:blipFill>
        <p:spPr>
          <a:xfrm>
            <a:off x="0" y="-45910"/>
            <a:ext cx="2350852" cy="5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-108520" y="-53200"/>
            <a:ext cx="2483768" cy="5073222"/>
          </a:xfrm>
          <a:prstGeom prst="rect">
            <a:avLst/>
          </a:prstGeom>
          <a:gradFill>
            <a:gsLst>
              <a:gs pos="0">
                <a:srgbClr val="97B4E4">
                  <a:alpha val="0"/>
                </a:srgbClr>
              </a:gs>
              <a:gs pos="64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0" y="-38100"/>
            <a:ext cx="2350852" cy="4842098"/>
          </a:xfrm>
          <a:prstGeom prst="rect">
            <a:avLst/>
          </a:prstGeom>
          <a:solidFill>
            <a:schemeClr val="lt1">
              <a:alpha val="4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387047" y="699542"/>
            <a:ext cx="7299753" cy="38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dt" idx="10"/>
          </p:nvPr>
        </p:nvSpPr>
        <p:spPr>
          <a:xfrm>
            <a:off x="457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ftr" idx="11"/>
          </p:nvPr>
        </p:nvSpPr>
        <p:spPr>
          <a:xfrm>
            <a:off x="3124200" y="487600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6553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107504" y="20834"/>
            <a:ext cx="878633" cy="4929617"/>
            <a:chOff x="164975" y="20834"/>
            <a:chExt cx="878633" cy="4929617"/>
          </a:xfrm>
        </p:grpSpPr>
        <p:cxnSp>
          <p:nvCxnSpPr>
            <p:cNvPr id="53" name="Google Shape;53;p4"/>
            <p:cNvCxnSpPr/>
            <p:nvPr/>
          </p:nvCxnSpPr>
          <p:spPr>
            <a:xfrm>
              <a:off x="503610" y="1062019"/>
              <a:ext cx="0" cy="3888432"/>
            </a:xfrm>
            <a:prstGeom prst="straightConnector1">
              <a:avLst/>
            </a:prstGeom>
            <a:noFill/>
            <a:ln w="31750" cap="flat" cmpd="sng">
              <a:solidFill>
                <a:srgbClr val="941333">
                  <a:alpha val="80784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4;p4"/>
            <p:cNvSpPr txBox="1"/>
            <p:nvPr/>
          </p:nvSpPr>
          <p:spPr>
            <a:xfrm>
              <a:off x="164975" y="614834"/>
              <a:ext cx="8786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Climate</a:t>
              </a:r>
              <a:endParaRPr sz="1100" b="0">
                <a:solidFill>
                  <a:srgbClr val="94133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Change</a:t>
              </a:r>
              <a:endParaRPr sz="1100" b="0">
                <a:solidFill>
                  <a:srgbClr val="941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" name="Google Shape;5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253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-8194"/>
            <a:ext cx="2323579" cy="5195022"/>
            <a:chOff x="-2988840" y="-681190"/>
            <a:chExt cx="2323579" cy="5195022"/>
          </a:xfrm>
        </p:grpSpPr>
        <p:pic>
          <p:nvPicPr>
            <p:cNvPr id="19" name="Picture 2" descr="S:\F15015_Copernicus\3_Work\330_Work-in-process\SC4_BackgroundMat\Visual_ID\Photos\Climate_change_ThinkstockPhotos-147656737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9"/>
            <a:stretch/>
          </p:blipFill>
          <p:spPr bwMode="auto">
            <a:xfrm>
              <a:off x="-2988840" y="-668610"/>
              <a:ext cx="2323578" cy="518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 userDrawn="1"/>
          </p:nvSpPr>
          <p:spPr>
            <a:xfrm>
              <a:off x="-2978397" y="-681190"/>
              <a:ext cx="2313136" cy="518479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64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2988840" y="-667227"/>
              <a:ext cx="2323578" cy="518105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867704" y="235007"/>
            <a:ext cx="7819096" cy="277539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1800" b="0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7504" y="20834"/>
            <a:ext cx="878633" cy="4929617"/>
            <a:chOff x="164975" y="20834"/>
            <a:chExt cx="878633" cy="4929617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 userDrawn="1"/>
          </p:nvSpPr>
          <p:spPr>
            <a:xfrm>
              <a:off x="164975" y="614834"/>
              <a:ext cx="878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0" dirty="0">
                  <a:solidFill>
                    <a:srgbClr val="941333"/>
                  </a:solidFill>
                </a:rPr>
                <a:t>Climate</a:t>
              </a:r>
            </a:p>
            <a:p>
              <a:r>
                <a:rPr lang="es-ES" sz="1100" b="0" dirty="0">
                  <a:solidFill>
                    <a:srgbClr val="941333"/>
                  </a:solidFill>
                </a:rPr>
                <a:t>Change</a:t>
              </a:r>
              <a:endParaRPr lang="en-US" sz="1100" b="0" dirty="0">
                <a:solidFill>
                  <a:srgbClr val="941333"/>
                </a:solidFill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32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87600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5" name="Google Shape;15;p1" descr="Copernicus vecto def  Europe's eyes on Earth.eps"/>
          <p:cNvPicPr preferRelativeResize="0"/>
          <p:nvPr/>
        </p:nvPicPr>
        <p:blipFill rotWithShape="1">
          <a:blip r:embed="rId5">
            <a:alphaModFix/>
          </a:blip>
          <a:srcRect l="9770" t="24242" r="10775" b="21237"/>
          <a:stretch/>
        </p:blipFill>
        <p:spPr>
          <a:xfrm>
            <a:off x="6516216" y="4372197"/>
            <a:ext cx="889000" cy="4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ECMWF_Master_Logo_CMYK_nostrap (1).ep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6046" y="4545844"/>
            <a:ext cx="1043109" cy="17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logo-ce-horizontal-en-quadri.e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2080" y="4427273"/>
            <a:ext cx="1090874" cy="2879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8" r:id="rId2"/>
    <p:sldLayoutId id="214748370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ss.nasa.gov/tools/panoply/download/" TargetMode="External"/><Relationship Id="rId3" Type="http://schemas.openxmlformats.org/officeDocument/2006/relationships/hyperlink" Target="https://cds.climate.copernicus.eu/#!/home" TargetMode="External"/><Relationship Id="rId7" Type="http://schemas.openxmlformats.org/officeDocument/2006/relationships/hyperlink" Target="https://confluence.ecmwf.int/display/CKB/Copernicus+Knowledge+Ba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ls.climate.copernicus.eu/" TargetMode="External"/><Relationship Id="rId5" Type="http://schemas.openxmlformats.org/officeDocument/2006/relationships/hyperlink" Target="https://confluence.ecmwf.int/display/CUSF/forum" TargetMode="External"/><Relationship Id="rId10" Type="http://schemas.openxmlformats.org/officeDocument/2006/relationships/hyperlink" Target="https://github.com/daehon/ECCA2019training" TargetMode="External"/><Relationship Id="rId4" Type="http://schemas.openxmlformats.org/officeDocument/2006/relationships/hyperlink" Target="https://cds.climate.copernicus.eu/toolbox-editor/" TargetMode="External"/><Relationship Id="rId9" Type="http://schemas.openxmlformats.org/officeDocument/2006/relationships/hyperlink" Target="https://www.anacond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5EB986B3-DBB5-4E0F-85A7-4ECCE57F912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610069" y="3393703"/>
            <a:ext cx="4680520" cy="11521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Resources provided by the Climate Data Store for adaptation to climate change</a:t>
            </a:r>
          </a:p>
          <a:p>
            <a:r>
              <a:rPr lang="en-US" dirty="0"/>
              <a:t>ECCA 2019</a:t>
            </a:r>
            <a:endParaRPr lang="en-GB" dirty="0"/>
          </a:p>
          <a:p>
            <a:r>
              <a:rPr lang="en-GB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Jorge Paz</a:t>
            </a:r>
          </a:p>
          <a:p>
            <a:endParaRPr lang="en-GB" dirty="0"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5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Copernicus and other sources of climate data (II)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20AF1B3-9A6A-48AC-863C-D1D6502C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71543"/>
              </p:ext>
            </p:extLst>
          </p:nvPr>
        </p:nvGraphicFramePr>
        <p:xfrm>
          <a:off x="867702" y="586056"/>
          <a:ext cx="7819097" cy="433353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44225">
                  <a:extLst>
                    <a:ext uri="{9D8B030D-6E8A-4147-A177-3AD203B41FA5}">
                      <a16:colId xmlns:a16="http://schemas.microsoft.com/office/drawing/2014/main" val="3090424642"/>
                    </a:ext>
                  </a:extLst>
                </a:gridCol>
                <a:gridCol w="1659948">
                  <a:extLst>
                    <a:ext uri="{9D8B030D-6E8A-4147-A177-3AD203B41FA5}">
                      <a16:colId xmlns:a16="http://schemas.microsoft.com/office/drawing/2014/main" val="141438970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74216254"/>
                    </a:ext>
                  </a:extLst>
                </a:gridCol>
                <a:gridCol w="3314699">
                  <a:extLst>
                    <a:ext uri="{9D8B030D-6E8A-4147-A177-3AD203B41FA5}">
                      <a16:colId xmlns:a16="http://schemas.microsoft.com/office/drawing/2014/main" val="1646904336"/>
                    </a:ext>
                  </a:extLst>
                </a:gridCol>
              </a:tblGrid>
              <a:tr h="1001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Copernicus Climate Change Service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</a:rPr>
                        <a:t>Visor de Escenarios de Cambio Climático  </a:t>
                      </a: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 err="1">
                          <a:effectLst/>
                        </a:rPr>
                        <a:t>Escenarios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proyectados</a:t>
                      </a:r>
                      <a:r>
                        <a:rPr lang="en-GB" sz="1100" noProof="0" dirty="0">
                          <a:effectLst/>
                        </a:rPr>
                        <a:t> de </a:t>
                      </a:r>
                      <a:r>
                        <a:rPr lang="en-GB" sz="1100" noProof="0" dirty="0" err="1">
                          <a:effectLst/>
                        </a:rPr>
                        <a:t>cambio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climático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en</a:t>
                      </a:r>
                      <a:r>
                        <a:rPr lang="en-GB" sz="1100" noProof="0" dirty="0">
                          <a:effectLst/>
                        </a:rPr>
                        <a:t> el País Vasco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extLst>
                  <a:ext uri="{0D108BD9-81ED-4DB2-BD59-A6C34878D82A}">
                    <a16:rowId xmlns:a16="http://schemas.microsoft.com/office/drawing/2014/main" val="3451442245"/>
                  </a:ext>
                </a:extLst>
              </a:tr>
              <a:tr h="822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</a:rPr>
                        <a:t>Maximun resolution for climate projections</a:t>
                      </a: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100*100 km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Cordex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added soon 11*11 km)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km *11 km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km*1km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6322630"/>
                  </a:ext>
                </a:extLst>
              </a:tr>
              <a:tr h="156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Variables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Many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All those that are originally in CMIP5 (radiation, albedo,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Temperature, precipitation, wind and relative humidity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Reference evapotranspiration, precipitation, maximum temperature, minimum temperature, average temperatute.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354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Indicators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(percentiles, indexes, heatwaves,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…now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3720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Procesing capacity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Yes. </a:t>
                      </a: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CDS </a:t>
                      </a:r>
                      <a:r>
                        <a:rPr lang="en-GB" sz="1200" b="1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ToolBox</a:t>
                      </a: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based on Python allows to generate “tailor-made” maps, graphs, etc.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No, but it has preconfigured charts and maps by selecting options (RCP, period of the year,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No,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but it can be seen in a </a:t>
                      </a: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cartographic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viewer with non climate data (administrative limits, vegetation, habitats, planning , etc.)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7858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format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netCDF / GRIB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(procesable con python, panoply,etc.)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csv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(Excel,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csv /ascii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(Excel, etc.)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69911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de adaptecca">
            <a:extLst>
              <a:ext uri="{FF2B5EF4-FFF2-40B4-BE49-F238E27FC236}">
                <a16:creationId xmlns:a16="http://schemas.microsoft.com/office/drawing/2014/main" id="{FC86DD14-187B-48AF-BDB2-6C08F0754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8" b="38505"/>
          <a:stretch/>
        </p:blipFill>
        <p:spPr bwMode="auto">
          <a:xfrm>
            <a:off x="4201279" y="1043152"/>
            <a:ext cx="108716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copernicus climate change service">
            <a:extLst>
              <a:ext uri="{FF2B5EF4-FFF2-40B4-BE49-F238E27FC236}">
                <a16:creationId xmlns:a16="http://schemas.microsoft.com/office/drawing/2014/main" id="{955D6534-D92A-4D87-AA1E-A323A4E4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12" y="1046145"/>
            <a:ext cx="86113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n de ihobe">
            <a:extLst>
              <a:ext uri="{FF2B5EF4-FFF2-40B4-BE49-F238E27FC236}">
                <a16:creationId xmlns:a16="http://schemas.microsoft.com/office/drawing/2014/main" id="{6F59A6B7-279A-403A-956B-922103E2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86" y="1043152"/>
            <a:ext cx="160981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esultado de imagen de european flag">
            <a:extLst>
              <a:ext uri="{FF2B5EF4-FFF2-40B4-BE49-F238E27FC236}">
                <a16:creationId xmlns:a16="http://schemas.microsoft.com/office/drawing/2014/main" id="{D5ADC481-46CE-433A-91E8-511693C79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08" y="1046146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n de bandera espaÃ±a">
            <a:extLst>
              <a:ext uri="{FF2B5EF4-FFF2-40B4-BE49-F238E27FC236}">
                <a16:creationId xmlns:a16="http://schemas.microsoft.com/office/drawing/2014/main" id="{69354E00-A99E-4A9A-91C7-FE8B6E15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22" y="1046145"/>
            <a:ext cx="54063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Resultado de imagen de pais vasco">
            <a:extLst>
              <a:ext uri="{FF2B5EF4-FFF2-40B4-BE49-F238E27FC236}">
                <a16:creationId xmlns:a16="http://schemas.microsoft.com/office/drawing/2014/main" id="{E96827E4-73D4-48AD-944C-E73250C8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08" y="1043152"/>
            <a:ext cx="64277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09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RESET: our first project with SIS data 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EBA279D-F06B-4DDC-9773-F71B16A6FCFC}"/>
              </a:ext>
            </a:extLst>
          </p:cNvPr>
          <p:cNvSpPr txBox="1">
            <a:spLocks/>
          </p:cNvSpPr>
          <p:nvPr/>
        </p:nvSpPr>
        <p:spPr>
          <a:xfrm>
            <a:off x="867704" y="699542"/>
            <a:ext cx="7819096" cy="43513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spcBef>
                <a:spcPct val="0"/>
              </a:spcBef>
              <a:buFont typeface="Arial" pitchFamily="34" charset="0"/>
              <a:buChar char="•"/>
              <a:defRPr sz="1400" b="1">
                <a:solidFill>
                  <a:srgbClr val="69321F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1200150" lvl="1" indent="-457200">
              <a:spcBef>
                <a:spcPct val="0"/>
              </a:spcBef>
              <a:buFont typeface="Courier New" panose="02070309020205020404" pitchFamily="49" charset="0"/>
              <a:buChar char="o"/>
              <a:defRPr sz="1400">
                <a:solidFill>
                  <a:srgbClr val="69321F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Evaluation of the climate hazards for the Basque energy sector: An example of the combination of </a:t>
            </a:r>
            <a:r>
              <a:rPr lang="en-US" dirty="0" err="1"/>
              <a:t>differente</a:t>
            </a:r>
            <a:r>
              <a:rPr lang="en-US" dirty="0"/>
              <a:t> sources of climate information: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of the variables are coming from the “Basque scenarios”...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>
              <a:buFont typeface="Arial" pitchFamily="34" charset="0"/>
              <a:buChar char="•"/>
            </a:pPr>
            <a:r>
              <a:rPr lang="en-US" b="1" dirty="0"/>
              <a:t>… but data coming from the SIS are directly applicable (avoiding a lot or modelling):  </a:t>
            </a:r>
            <a:r>
              <a:rPr lang="en-US" dirty="0"/>
              <a:t>Relative humidity,  Wind potential, River flow and Radiation.</a:t>
            </a:r>
          </a:p>
          <a:p>
            <a:pPr lvl="2"/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FA9DE48-07A9-4F06-B4B5-0B53AD7E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713301"/>
            <a:ext cx="3172423" cy="18072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5C80037-AFAA-4A7E-B09C-56E49AE5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713302"/>
            <a:ext cx="3165969" cy="18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messages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5293E3-6A6E-4DA6-8667-8F4CCE62EAA1}"/>
              </a:ext>
            </a:extLst>
          </p:cNvPr>
          <p:cNvSpPr/>
          <p:nvPr/>
        </p:nvSpPr>
        <p:spPr>
          <a:xfrm>
            <a:off x="867704" y="661972"/>
            <a:ext cx="78190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Take a look at CDS as a source of climate information.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Stay tuned: more information is coming.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Choose the best strategy / technology: CDS Toolbox, API + local processing environment, etc.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C3S provide more than data: Read the doc (at CDS web, forum, but also at ECMWF, sectorial use cases, etc.)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This is only a brief introduction. A lot or resources are available at the User Learning Service.</a:t>
            </a:r>
          </a:p>
          <a:p>
            <a:endParaRPr lang="en-GB" dirty="0">
              <a:latin typeface="Roboto Slab"/>
            </a:endParaRPr>
          </a:p>
          <a:p>
            <a:endParaRPr lang="en-GB" dirty="0">
              <a:latin typeface="Roboto Slab"/>
            </a:endParaRPr>
          </a:p>
          <a:p>
            <a:pPr algn="just"/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A95DAE-7364-41CA-BF75-7EB03378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69" y="2258291"/>
            <a:ext cx="5416639" cy="257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training event: Portugal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22C4CE-3B9B-4003-80B6-FEC1E8A8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22" y="644235"/>
            <a:ext cx="5664210" cy="40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1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information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5293E3-6A6E-4DA6-8667-8F4CCE62EAA1}"/>
              </a:ext>
            </a:extLst>
          </p:cNvPr>
          <p:cNvSpPr/>
          <p:nvPr/>
        </p:nvSpPr>
        <p:spPr>
          <a:xfrm>
            <a:off x="867704" y="897500"/>
            <a:ext cx="78190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latin typeface="Roboto Slab"/>
            </a:endParaRPr>
          </a:p>
          <a:p>
            <a:r>
              <a:rPr lang="en-GB" b="1" u="sng" dirty="0">
                <a:latin typeface="Roboto Slab"/>
              </a:rPr>
              <a:t>Additional information: </a:t>
            </a:r>
          </a:p>
          <a:p>
            <a:r>
              <a:rPr lang="en-GB" dirty="0">
                <a:latin typeface="Roboto Slab"/>
              </a:rPr>
              <a:t>Copernicus Data Store: </a:t>
            </a:r>
            <a:r>
              <a:rPr lang="es-ES" dirty="0">
                <a:hlinkClick r:id="rId3"/>
              </a:rPr>
              <a:t>https://cds.climate.copernicus.eu/#!/home</a:t>
            </a:r>
            <a:endParaRPr lang="es-ES" dirty="0"/>
          </a:p>
          <a:p>
            <a:r>
              <a:rPr lang="es-ES" dirty="0"/>
              <a:t>CDS </a:t>
            </a:r>
            <a:r>
              <a:rPr lang="es-ES" dirty="0" err="1"/>
              <a:t>toolbox</a:t>
            </a:r>
            <a:r>
              <a:rPr lang="es-ES" dirty="0"/>
              <a:t>: </a:t>
            </a:r>
            <a:r>
              <a:rPr lang="es-ES" dirty="0">
                <a:hlinkClick r:id="rId4"/>
              </a:rPr>
              <a:t>https://cds.climate.copernicus.eu/toolbox-editor/</a:t>
            </a:r>
            <a:endParaRPr lang="es-ES" dirty="0"/>
          </a:p>
          <a:p>
            <a:r>
              <a:rPr lang="es-ES" dirty="0">
                <a:latin typeface="Roboto Slab"/>
              </a:rPr>
              <a:t>Copernicus User Support </a:t>
            </a:r>
            <a:r>
              <a:rPr lang="es-ES" dirty="0" err="1">
                <a:latin typeface="Roboto Slab"/>
              </a:rPr>
              <a:t>Forum</a:t>
            </a:r>
            <a:r>
              <a:rPr lang="es-ES" dirty="0">
                <a:latin typeface="Roboto Slab"/>
              </a:rPr>
              <a:t>: </a:t>
            </a:r>
            <a:r>
              <a:rPr lang="es-ES" dirty="0">
                <a:hlinkClick r:id="rId5"/>
              </a:rPr>
              <a:t>https://confluence.ecmwf.int/display/CUSF/forum</a:t>
            </a:r>
            <a:endParaRPr lang="es-ES" dirty="0"/>
          </a:p>
          <a:p>
            <a:r>
              <a:rPr lang="es-ES" dirty="0">
                <a:latin typeface="Roboto Slab"/>
              </a:rPr>
              <a:t>Copernicus User Learning </a:t>
            </a:r>
            <a:r>
              <a:rPr lang="es-ES" dirty="0" err="1">
                <a:latin typeface="Roboto Slab"/>
              </a:rPr>
              <a:t>Service</a:t>
            </a:r>
            <a:r>
              <a:rPr lang="es-ES" dirty="0">
                <a:latin typeface="Roboto Slab"/>
              </a:rPr>
              <a:t>: </a:t>
            </a:r>
            <a:r>
              <a:rPr lang="es-ES" dirty="0">
                <a:latin typeface="Roboto Slab"/>
                <a:hlinkClick r:id="rId6"/>
              </a:rPr>
              <a:t>https://uls.climate.copernicus.eu</a:t>
            </a:r>
            <a:endParaRPr lang="es-ES" dirty="0">
              <a:latin typeface="Roboto Slab"/>
            </a:endParaRPr>
          </a:p>
          <a:p>
            <a:r>
              <a:rPr lang="en-GB" dirty="0">
                <a:latin typeface="Roboto Slab"/>
              </a:rPr>
              <a:t>Copernicus at ECMWF: </a:t>
            </a:r>
            <a:r>
              <a:rPr lang="es-ES" dirty="0">
                <a:hlinkClick r:id="rId7"/>
              </a:rPr>
              <a:t>https://confluence.ecmwf.int/display/CKB/Copernicus+Knowledge+Base</a:t>
            </a:r>
            <a:endParaRPr lang="es-ES" dirty="0"/>
          </a:p>
          <a:p>
            <a:r>
              <a:rPr lang="es-ES" dirty="0" err="1">
                <a:latin typeface="Roboto Slab"/>
              </a:rPr>
              <a:t>Panoply</a:t>
            </a:r>
            <a:r>
              <a:rPr lang="es-ES" dirty="0">
                <a:latin typeface="Roboto Slab"/>
              </a:rPr>
              <a:t>: </a:t>
            </a:r>
            <a:r>
              <a:rPr lang="es-ES" dirty="0">
                <a:latin typeface="Roboto Slab"/>
                <a:hlinkClick r:id="rId8"/>
              </a:rPr>
              <a:t>https://www.giss.nasa.gov/tools/panoply/download/</a:t>
            </a:r>
            <a:endParaRPr lang="es-ES" dirty="0">
              <a:latin typeface="Roboto Slab"/>
            </a:endParaRPr>
          </a:p>
          <a:p>
            <a:r>
              <a:rPr lang="es-ES" dirty="0">
                <a:latin typeface="Roboto Slab"/>
              </a:rPr>
              <a:t>Anaconda: </a:t>
            </a:r>
            <a:r>
              <a:rPr lang="es-ES" dirty="0">
                <a:hlinkClick r:id="rId9"/>
              </a:rPr>
              <a:t>https://www.anaconda.com/</a:t>
            </a:r>
            <a:endParaRPr lang="es-ES" dirty="0"/>
          </a:p>
          <a:p>
            <a:r>
              <a:rPr lang="es-ES" dirty="0" err="1"/>
              <a:t>Code</a:t>
            </a:r>
            <a:r>
              <a:rPr lang="es-ES" dirty="0"/>
              <a:t>: </a:t>
            </a:r>
            <a:r>
              <a:rPr lang="es-ES" dirty="0">
                <a:hlinkClick r:id="rId10"/>
              </a:rPr>
              <a:t>https://github.com/daehon/ECCA2019training</a:t>
            </a:r>
            <a:endParaRPr lang="es-ES" dirty="0"/>
          </a:p>
          <a:p>
            <a:endParaRPr lang="en-GB" dirty="0">
              <a:latin typeface="Roboto Slab"/>
            </a:endParaRPr>
          </a:p>
          <a:p>
            <a:pPr algn="just"/>
            <a:endParaRPr lang="en-GB" dirty="0">
              <a:latin typeface="Roboto Slab"/>
            </a:endParaRPr>
          </a:p>
          <a:p>
            <a:pPr lvl="1" algn="ctr"/>
            <a:r>
              <a:rPr lang="en-GB" dirty="0">
                <a:latin typeface="Roboto Slab"/>
              </a:rPr>
              <a:t>Thank you!!!</a:t>
            </a:r>
          </a:p>
          <a:p>
            <a:pPr lvl="1" algn="ctr"/>
            <a:r>
              <a:rPr lang="en-GB" dirty="0">
                <a:latin typeface="Roboto Slab"/>
              </a:rPr>
              <a:t>Jorge Paz</a:t>
            </a:r>
          </a:p>
          <a:p>
            <a:pPr lvl="1" algn="ctr"/>
            <a:r>
              <a:rPr lang="en-GB" dirty="0">
                <a:latin typeface="Roboto Slab"/>
              </a:rPr>
              <a:t>jorge.paz@tecnalia.com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14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Introduction to Copernicus Climate Change Service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5E4AAE-4F5E-47E1-9BBD-636FA679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Copernicus </a:t>
            </a:r>
            <a:r>
              <a:rPr lang="es-ES" dirty="0" err="1"/>
              <a:t>Climate</a:t>
            </a:r>
            <a:r>
              <a:rPr lang="es-ES" dirty="0"/>
              <a:t> Change </a:t>
            </a:r>
            <a:r>
              <a:rPr lang="es-ES" dirty="0" err="1"/>
              <a:t>Service</a:t>
            </a:r>
            <a:endParaRPr lang="es-ES" dirty="0"/>
          </a:p>
        </p:txBody>
      </p:sp>
      <p:pic>
        <p:nvPicPr>
          <p:cNvPr id="1026" name="Picture 2" descr="The six thematic information services provided by the Copernicus Earth Observation Programme">
            <a:extLst>
              <a:ext uri="{FF2B5EF4-FFF2-40B4-BE49-F238E27FC236}">
                <a16:creationId xmlns:a16="http://schemas.microsoft.com/office/drawing/2014/main" id="{39AD9E28-8DE2-4AE9-ADAF-4B9F213E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85" y="1581150"/>
            <a:ext cx="4963965" cy="276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7CE39E-0A7F-473D-B699-BC35D6A4FA3E}"/>
              </a:ext>
            </a:extLst>
          </p:cNvPr>
          <p:cNvSpPr/>
          <p:nvPr/>
        </p:nvSpPr>
        <p:spPr>
          <a:xfrm>
            <a:off x="867704" y="1632633"/>
            <a:ext cx="23517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C3S is implemented by the European Centre for Medium-Range Weather Forecasts (ECMWF) on behalf of the European Commission.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collaboration with 200 companies and </a:t>
            </a:r>
            <a:r>
              <a:rPr lang="en-US" dirty="0" err="1"/>
              <a:t>organisations</a:t>
            </a:r>
            <a:r>
              <a:rPr lang="en-US" dirty="0"/>
              <a:t> across Europe, </a:t>
            </a:r>
          </a:p>
          <a:p>
            <a:pPr algn="just"/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E6BB47D-37AB-4AD4-8320-A1C6F35915BA}"/>
              </a:ext>
            </a:extLst>
          </p:cNvPr>
          <p:cNvSpPr/>
          <p:nvPr/>
        </p:nvSpPr>
        <p:spPr>
          <a:xfrm>
            <a:off x="867704" y="663952"/>
            <a:ext cx="78190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Roboto Slab"/>
              </a:rPr>
              <a:t>The Copernicus Climate Change Service (C3S) is one of six thematic information services provided by the European Union’s Copernicus Earth Observation </a:t>
            </a:r>
            <a:r>
              <a:rPr lang="en-US" dirty="0" err="1">
                <a:latin typeface="Roboto Slab"/>
              </a:rPr>
              <a:t>Programme</a:t>
            </a:r>
            <a:r>
              <a:rPr lang="en-US" dirty="0">
                <a:latin typeface="Roboto Slab"/>
              </a:rPr>
              <a:t>. C3S supports society by providing </a:t>
            </a:r>
            <a:r>
              <a:rPr lang="en-US" b="1" dirty="0">
                <a:latin typeface="Roboto Slab"/>
              </a:rPr>
              <a:t>authoritative</a:t>
            </a:r>
            <a:r>
              <a:rPr lang="en-US" dirty="0">
                <a:latin typeface="Roboto Slab"/>
              </a:rPr>
              <a:t> information about the </a:t>
            </a:r>
            <a:r>
              <a:rPr lang="en-US" b="1" dirty="0">
                <a:latin typeface="Roboto Slab"/>
              </a:rPr>
              <a:t>past, present and future </a:t>
            </a:r>
            <a:r>
              <a:rPr lang="en-US" dirty="0">
                <a:latin typeface="Roboto Slab"/>
              </a:rPr>
              <a:t>climate in Europe and the rest of the World.</a:t>
            </a:r>
            <a:endParaRPr lang="es-ES" dirty="0">
              <a:latin typeface="Roboto Slab"/>
            </a:endParaRPr>
          </a:p>
          <a:p>
            <a:endParaRPr lang="en-US" dirty="0">
              <a:latin typeface="Roboto Slab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12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Introduction to Copernicus Climate Change Service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5E4AAE-4F5E-47E1-9BBD-636FA679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C3S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DB7E7D-6C95-43C2-A45D-718996BB4F92}"/>
              </a:ext>
            </a:extLst>
          </p:cNvPr>
          <p:cNvSpPr/>
          <p:nvPr/>
        </p:nvSpPr>
        <p:spPr>
          <a:xfrm>
            <a:off x="867704" y="877955"/>
            <a:ext cx="7819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information for different time horizons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1BE9F73-E7B2-4D7F-B724-7954E1F03405}"/>
              </a:ext>
            </a:extLst>
          </p:cNvPr>
          <p:cNvCxnSpPr/>
          <p:nvPr/>
        </p:nvCxnSpPr>
        <p:spPr>
          <a:xfrm flipH="1">
            <a:off x="915974" y="2554814"/>
            <a:ext cx="2278009" cy="0"/>
          </a:xfrm>
          <a:prstGeom prst="line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EA78BBD-9C6E-46A1-B586-D2A0264A3880}"/>
              </a:ext>
            </a:extLst>
          </p:cNvPr>
          <p:cNvCxnSpPr>
            <a:cxnSpLocks/>
          </p:cNvCxnSpPr>
          <p:nvPr/>
        </p:nvCxnSpPr>
        <p:spPr>
          <a:xfrm>
            <a:off x="3277557" y="2554814"/>
            <a:ext cx="4982523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B3FA0D-BC70-4566-92D7-7983E074D853}"/>
              </a:ext>
            </a:extLst>
          </p:cNvPr>
          <p:cNvSpPr/>
          <p:nvPr/>
        </p:nvSpPr>
        <p:spPr>
          <a:xfrm>
            <a:off x="1135929" y="1901385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Observations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93B1F9-A4AD-4B63-972A-92885A944C92}"/>
              </a:ext>
            </a:extLst>
          </p:cNvPr>
          <p:cNvSpPr/>
          <p:nvPr/>
        </p:nvSpPr>
        <p:spPr>
          <a:xfrm>
            <a:off x="1127856" y="2142806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Reanalysis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9D8C309-66E5-4A92-BF76-9F55407761CF}"/>
              </a:ext>
            </a:extLst>
          </p:cNvPr>
          <p:cNvSpPr/>
          <p:nvPr/>
        </p:nvSpPr>
        <p:spPr>
          <a:xfrm>
            <a:off x="4460250" y="1901385"/>
            <a:ext cx="1253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Seasonal forecast</a:t>
            </a:r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C25336D-BC2D-443E-BEE6-B6DF6F5CC04E}"/>
              </a:ext>
            </a:extLst>
          </p:cNvPr>
          <p:cNvSpPr/>
          <p:nvPr/>
        </p:nvSpPr>
        <p:spPr>
          <a:xfrm>
            <a:off x="6951512" y="1849267"/>
            <a:ext cx="1253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Long term projections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21C9B57-5E02-462F-81E5-117613E57D8A}"/>
              </a:ext>
            </a:extLst>
          </p:cNvPr>
          <p:cNvSpPr/>
          <p:nvPr/>
        </p:nvSpPr>
        <p:spPr>
          <a:xfrm>
            <a:off x="2595841" y="2729879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Today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951335D-B073-4A3B-83CB-EC37E0E50697}"/>
              </a:ext>
            </a:extLst>
          </p:cNvPr>
          <p:cNvSpPr/>
          <p:nvPr/>
        </p:nvSpPr>
        <p:spPr>
          <a:xfrm>
            <a:off x="4278337" y="2729879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Months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45D4BBF-746D-40E7-BA27-BD70F9E951FF}"/>
              </a:ext>
            </a:extLst>
          </p:cNvPr>
          <p:cNvSpPr/>
          <p:nvPr/>
        </p:nvSpPr>
        <p:spPr>
          <a:xfrm>
            <a:off x="5637745" y="2729878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Years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139CF29-DDF3-4D81-8376-82CA72851345}"/>
              </a:ext>
            </a:extLst>
          </p:cNvPr>
          <p:cNvSpPr/>
          <p:nvPr/>
        </p:nvSpPr>
        <p:spPr>
          <a:xfrm>
            <a:off x="7068370" y="2729878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Decades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0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154899E-3223-4934-8CE6-40B0A97DC1DD}"/>
              </a:ext>
            </a:extLst>
          </p:cNvPr>
          <p:cNvSpPr/>
          <p:nvPr/>
        </p:nvSpPr>
        <p:spPr>
          <a:xfrm>
            <a:off x="800048" y="759526"/>
            <a:ext cx="78867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C3S provides data, tools and information that can help the private and public sectors deal with climate-related decision-making and planning. User-driven applications that make climate data accessible and relevant to their needs.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Water management (river flow projections)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Agriculture and forestry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Insurance (Windstorms)</a:t>
            </a:r>
          </a:p>
          <a:p>
            <a:pPr marL="285750" indent="-285750">
              <a:buFontTx/>
              <a:buChar char="-"/>
            </a:pPr>
            <a:r>
              <a:rPr lang="en-US" dirty="0"/>
              <a:t>Energy (e.g. renewables potential)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Infrastructure (cities) 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Health</a:t>
            </a:r>
          </a:p>
          <a:p>
            <a:pPr marL="285750" indent="-285750">
              <a:buFontTx/>
              <a:buChar char="-"/>
            </a:pPr>
            <a:r>
              <a:rPr lang="en-US" dirty="0"/>
              <a:t>Coastal areas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Transport (Sea)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Tourism</a:t>
            </a:r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  <a:endParaRPr lang="es-E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Examples of cases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77EFB9-5F7A-42F1-A9DD-466774B5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Sectorial information</a:t>
            </a:r>
            <a:endParaRPr lang="es-ES" dirty="0"/>
          </a:p>
        </p:txBody>
      </p:sp>
      <p:pic>
        <p:nvPicPr>
          <p:cNvPr id="3074" name="Picture 2" descr="ECEM demonstrator">
            <a:extLst>
              <a:ext uri="{FF2B5EF4-FFF2-40B4-BE49-F238E27FC236}">
                <a16:creationId xmlns:a16="http://schemas.microsoft.com/office/drawing/2014/main" id="{717A2606-0CB4-4419-9155-0FB8045F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826" y="3117883"/>
            <a:ext cx="2030236" cy="105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4A02ED9-6F4F-4773-8BD2-7DBD4902F2C3}"/>
              </a:ext>
            </a:extLst>
          </p:cNvPr>
          <p:cNvSpPr/>
          <p:nvPr/>
        </p:nvSpPr>
        <p:spPr>
          <a:xfrm>
            <a:off x="6028078" y="2729582"/>
            <a:ext cx="145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Demonstrators</a:t>
            </a:r>
            <a:endParaRPr lang="es-ES" b="1" u="sng" dirty="0"/>
          </a:p>
        </p:txBody>
      </p:sp>
      <p:pic>
        <p:nvPicPr>
          <p:cNvPr id="3076" name="Picture 4" descr="Resultado de imagen de data base">
            <a:extLst>
              <a:ext uri="{FF2B5EF4-FFF2-40B4-BE49-F238E27FC236}">
                <a16:creationId xmlns:a16="http://schemas.microsoft.com/office/drawing/2014/main" id="{72CB4E99-F401-4607-B9B3-6F0A0635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45" y="3233598"/>
            <a:ext cx="824892" cy="8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9791DE2-8264-4183-BA14-396D4D47D952}"/>
              </a:ext>
            </a:extLst>
          </p:cNvPr>
          <p:cNvSpPr/>
          <p:nvPr/>
        </p:nvSpPr>
        <p:spPr>
          <a:xfrm>
            <a:off x="8073604" y="2729581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Data</a:t>
            </a:r>
            <a:endParaRPr lang="es-ES" b="1" u="sng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075EC9E-8301-4629-8A2B-B9F2D4A70556}"/>
              </a:ext>
            </a:extLst>
          </p:cNvPr>
          <p:cNvSpPr/>
          <p:nvPr/>
        </p:nvSpPr>
        <p:spPr>
          <a:xfrm>
            <a:off x="3723355" y="2710378"/>
            <a:ext cx="1639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Ad-hoc Services</a:t>
            </a:r>
            <a:endParaRPr lang="es-ES" b="1" u="sng" dirty="0"/>
          </a:p>
        </p:txBody>
      </p:sp>
      <p:pic>
        <p:nvPicPr>
          <p:cNvPr id="3078" name="Picture 6" descr="https://climate.copernicus.eu/sites/default/files/2018-01/vortex%20infographic%20resized.png">
            <a:extLst>
              <a:ext uri="{FF2B5EF4-FFF2-40B4-BE49-F238E27FC236}">
                <a16:creationId xmlns:a16="http://schemas.microsoft.com/office/drawing/2014/main" id="{DAC896F1-C704-4981-867C-390E0FE0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55" y="3018155"/>
            <a:ext cx="1639888" cy="12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79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Introduction to Copernicus Climate Change Service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5E4AAE-4F5E-47E1-9BBD-636FA679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C3S Data Store (CDS)</a:t>
            </a:r>
          </a:p>
        </p:txBody>
      </p:sp>
      <p:pic>
        <p:nvPicPr>
          <p:cNvPr id="8194" name="Picture 2" descr="CDS concept">
            <a:extLst>
              <a:ext uri="{FF2B5EF4-FFF2-40B4-BE49-F238E27FC236}">
                <a16:creationId xmlns:a16="http://schemas.microsoft.com/office/drawing/2014/main" id="{F1CC8CDA-8A59-4ADF-BBA2-0EF38A72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670433"/>
            <a:ext cx="8595360" cy="40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0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C3S Climate Data Store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A8986C-E0F1-4681-ABAE-56860F483360}"/>
              </a:ext>
            </a:extLst>
          </p:cNvPr>
          <p:cNvSpPr/>
          <p:nvPr/>
        </p:nvSpPr>
        <p:spPr>
          <a:xfrm>
            <a:off x="1832905" y="765552"/>
            <a:ext cx="1353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Roboto Slab"/>
              </a:rPr>
              <a:t>CDS </a:t>
            </a:r>
            <a:r>
              <a:rPr lang="es-ES" b="1" dirty="0" err="1">
                <a:latin typeface="Roboto Slab"/>
              </a:rPr>
              <a:t>Toolbox</a:t>
            </a:r>
            <a:endParaRPr lang="es-ES" b="1" dirty="0"/>
          </a:p>
        </p:txBody>
      </p:sp>
      <p:pic>
        <p:nvPicPr>
          <p:cNvPr id="6146" name="Picture 2" descr="https://cds.climate.copernicus.eu/sites/default/files/styles/cds_home_images/public/cdsapp/CDS_TOOLBOX_FRONTEND.jpg?itok=QR6KO6mj">
            <a:extLst>
              <a:ext uri="{FF2B5EF4-FFF2-40B4-BE49-F238E27FC236}">
                <a16:creationId xmlns:a16="http://schemas.microsoft.com/office/drawing/2014/main" id="{04341BE9-FD5C-4641-85C9-D36A154F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4" y="1277600"/>
            <a:ext cx="2847130" cy="12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s.climate.copernicus.eu/sites/default/files/styles/cds_home_images/public/cdsapp/API_CDS_img.jpg?itok=8JeUOppp">
            <a:extLst>
              <a:ext uri="{FF2B5EF4-FFF2-40B4-BE49-F238E27FC236}">
                <a16:creationId xmlns:a16="http://schemas.microsoft.com/office/drawing/2014/main" id="{A37C69A9-7813-4CFE-8DA8-1D931DF1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26" y="1241594"/>
            <a:ext cx="2562063" cy="116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DC5A091-2BDB-4919-B531-E31969560456}"/>
              </a:ext>
            </a:extLst>
          </p:cNvPr>
          <p:cNvSpPr/>
          <p:nvPr/>
        </p:nvSpPr>
        <p:spPr>
          <a:xfrm>
            <a:off x="6704463" y="765552"/>
            <a:ext cx="910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Roboto Slab"/>
              </a:rPr>
              <a:t>CDS API</a:t>
            </a:r>
            <a:endParaRPr lang="es-ES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3C3F5C-E00A-418E-9813-77975220B041}"/>
              </a:ext>
            </a:extLst>
          </p:cNvPr>
          <p:cNvSpPr/>
          <p:nvPr/>
        </p:nvSpPr>
        <p:spPr>
          <a:xfrm>
            <a:off x="1021943" y="2677810"/>
            <a:ext cx="3111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Integrated web environment ready to be used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Great but limited capabilities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Outputs: graphs and raw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Free computational resources provided by C3S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Helpdesk and support (User Learning Service)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9650FBE-7716-47E4-AFB0-7B98F78DEBA9}"/>
              </a:ext>
            </a:extLst>
          </p:cNvPr>
          <p:cNvSpPr/>
          <p:nvPr/>
        </p:nvSpPr>
        <p:spPr>
          <a:xfrm>
            <a:off x="5226050" y="2677810"/>
            <a:ext cx="37253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latin typeface="Roboto Slab"/>
              </a:rPr>
              <a:t>Only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download</a:t>
            </a:r>
            <a:r>
              <a:rPr lang="es-ES" dirty="0">
                <a:latin typeface="Roboto Slab"/>
              </a:rPr>
              <a:t>. A </a:t>
            </a:r>
            <a:r>
              <a:rPr lang="es-ES" dirty="0" err="1">
                <a:latin typeface="Roboto Slab"/>
              </a:rPr>
              <a:t>working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environment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must</a:t>
            </a:r>
            <a:r>
              <a:rPr lang="es-ES" dirty="0">
                <a:latin typeface="Roboto Slab"/>
              </a:rPr>
              <a:t> be </a:t>
            </a:r>
            <a:r>
              <a:rPr lang="es-ES" dirty="0" err="1">
                <a:latin typeface="Roboto Slab"/>
              </a:rPr>
              <a:t>configured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for</a:t>
            </a:r>
            <a:r>
              <a:rPr lang="es-ES" dirty="0">
                <a:latin typeface="Roboto Slab"/>
              </a:rPr>
              <a:t> data </a:t>
            </a:r>
            <a:r>
              <a:rPr lang="es-ES" dirty="0" err="1">
                <a:latin typeface="Roboto Slab"/>
              </a:rPr>
              <a:t>processing</a:t>
            </a:r>
            <a:r>
              <a:rPr lang="es-ES" dirty="0">
                <a:latin typeface="Roboto Slab"/>
              </a:rPr>
              <a:t>, </a:t>
            </a:r>
            <a:r>
              <a:rPr lang="es-ES" dirty="0" err="1">
                <a:latin typeface="Roboto Slab"/>
              </a:rPr>
              <a:t>visualization</a:t>
            </a:r>
            <a:r>
              <a:rPr lang="es-ES" dirty="0">
                <a:latin typeface="Roboto Slab"/>
              </a:rPr>
              <a:t>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Roboto Slab"/>
              </a:rPr>
              <a:t>Can be </a:t>
            </a:r>
            <a:r>
              <a:rPr lang="es-ES" dirty="0" err="1">
                <a:latin typeface="Roboto Slab"/>
              </a:rPr>
              <a:t>integrated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with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other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tools</a:t>
            </a:r>
            <a:endParaRPr lang="es-ES" dirty="0">
              <a:latin typeface="Roboto Slab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latin typeface="Roboto Slab"/>
              </a:rPr>
              <a:t>Requires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your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own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computational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resources</a:t>
            </a:r>
            <a:endParaRPr lang="es-ES" dirty="0">
              <a:latin typeface="Roboto Slab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Roboto Slab"/>
              </a:rPr>
              <a:t>DIY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Roboto Slab"/>
            </a:endParaRPr>
          </a:p>
        </p:txBody>
      </p:sp>
      <p:pic>
        <p:nvPicPr>
          <p:cNvPr id="6150" name="Picture 6" descr="Resultado de imagen de toolbox">
            <a:extLst>
              <a:ext uri="{FF2B5EF4-FFF2-40B4-BE49-F238E27FC236}">
                <a16:creationId xmlns:a16="http://schemas.microsoft.com/office/drawing/2014/main" id="{C2FFDE35-E7E6-40B4-8146-7C56FA70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"/>
          <a:stretch/>
        </p:blipFill>
        <p:spPr bwMode="auto">
          <a:xfrm>
            <a:off x="2723818" y="1136200"/>
            <a:ext cx="1807164" cy="145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de wooden toolbox">
            <a:extLst>
              <a:ext uri="{FF2B5EF4-FFF2-40B4-BE49-F238E27FC236}">
                <a16:creationId xmlns:a16="http://schemas.microsoft.com/office/drawing/2014/main" id="{65425591-78D6-436E-9ECF-2E54A6D8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66" y="1136199"/>
            <a:ext cx="1353641" cy="13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Resultado de imagen de hammer">
            <a:extLst>
              <a:ext uri="{FF2B5EF4-FFF2-40B4-BE49-F238E27FC236}">
                <a16:creationId xmlns:a16="http://schemas.microsoft.com/office/drawing/2014/main" id="{6557DAB2-ED2A-4B54-853F-74B94710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7102">
            <a:off x="7951234" y="1086225"/>
            <a:ext cx="1353641" cy="13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9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5293E3-6A6E-4DA6-8667-8F4CCE62EAA1}"/>
              </a:ext>
            </a:extLst>
          </p:cNvPr>
          <p:cNvSpPr/>
          <p:nvPr/>
        </p:nvSpPr>
        <p:spPr>
          <a:xfrm>
            <a:off x="966524" y="897500"/>
            <a:ext cx="75678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Data discover: Identification of ERA5 variables, dates, etc. of </a:t>
            </a:r>
            <a:r>
              <a:rPr lang="en-GB" dirty="0" err="1">
                <a:latin typeface="Roboto Slab"/>
              </a:rPr>
              <a:t>interes</a:t>
            </a:r>
            <a:r>
              <a:rPr lang="en-GB" dirty="0">
                <a:latin typeface="Roboto Slab"/>
              </a:rPr>
              <a:t>. 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API: Identification of ERA5 and downloading (loop)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Visualization with Panoply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API: Download of several files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 err="1">
                <a:latin typeface="Roboto Slab"/>
              </a:rPr>
              <a:t>Climata</a:t>
            </a:r>
            <a:r>
              <a:rPr lang="en-GB" dirty="0">
                <a:latin typeface="Roboto Slab"/>
              </a:rPr>
              <a:t> data processing: plotting an </a:t>
            </a:r>
            <a:r>
              <a:rPr lang="en-GB" dirty="0" err="1">
                <a:latin typeface="Roboto Slab"/>
              </a:rPr>
              <a:t>netCDF</a:t>
            </a:r>
            <a:r>
              <a:rPr lang="en-GB" dirty="0">
                <a:latin typeface="Roboto Slab"/>
              </a:rPr>
              <a:t> file. 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Toolbox: plot a map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Toolbox: geographical extension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43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Examples of cases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77EFB9-5F7A-42F1-A9DD-466774B5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contribution of SIS to climate change adaptation </a:t>
            </a:r>
            <a:r>
              <a:rPr lang="en-GB" dirty="0" err="1"/>
              <a:t>comunity</a:t>
            </a:r>
            <a:endParaRPr lang="es-ES" dirty="0"/>
          </a:p>
        </p:txBody>
      </p:sp>
      <p:pic>
        <p:nvPicPr>
          <p:cNvPr id="13" name="Picture 2" descr="Resultado de imagen de cascade of uncertainty climate change">
            <a:extLst>
              <a:ext uri="{FF2B5EF4-FFF2-40B4-BE49-F238E27FC236}">
                <a16:creationId xmlns:a16="http://schemas.microsoft.com/office/drawing/2014/main" id="{C6792D9D-A0D6-493A-AFA8-A943C90F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4" y="1152059"/>
            <a:ext cx="4021558" cy="283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3DF8DF3-07F3-471B-BF5A-6A3ED47BDDE3}"/>
              </a:ext>
            </a:extLst>
          </p:cNvPr>
          <p:cNvSpPr/>
          <p:nvPr/>
        </p:nvSpPr>
        <p:spPr>
          <a:xfrm>
            <a:off x="5149498" y="2611356"/>
            <a:ext cx="3444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Documentation, use cases, examples etc: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 Slab"/>
              </a:rPr>
              <a:t>authoritative methodologies 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9C9EAFB-6272-4D34-8B5C-B4141CFB733D}"/>
              </a:ext>
            </a:extLst>
          </p:cNvPr>
          <p:cNvCxnSpPr>
            <a:cxnSpLocks/>
          </p:cNvCxnSpPr>
          <p:nvPr/>
        </p:nvCxnSpPr>
        <p:spPr>
          <a:xfrm flipH="1">
            <a:off x="4305357" y="2076450"/>
            <a:ext cx="767999" cy="65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8AEBC63-B875-4E29-A33D-C474B799F709}"/>
              </a:ext>
            </a:extLst>
          </p:cNvPr>
          <p:cNvSpPr/>
          <p:nvPr/>
        </p:nvSpPr>
        <p:spPr>
          <a:xfrm>
            <a:off x="5149498" y="1814840"/>
            <a:ext cx="3537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Observations</a:t>
            </a:r>
            <a:r>
              <a:rPr lang="en-GB" dirty="0">
                <a:latin typeface="Roboto Slab"/>
              </a:rPr>
              <a:t> and </a:t>
            </a:r>
            <a:r>
              <a:rPr lang="en-GB" b="1" u="sng" dirty="0">
                <a:solidFill>
                  <a:srgbClr val="00B050"/>
                </a:solidFill>
                <a:latin typeface="Roboto Slab"/>
              </a:rPr>
              <a:t>reanalysis</a:t>
            </a:r>
            <a:r>
              <a:rPr lang="en-GB" dirty="0">
                <a:latin typeface="Roboto Slab"/>
              </a:rPr>
              <a:t> for bias correction, statistical downscaling, baseline generation, etc. </a:t>
            </a:r>
            <a:endParaRPr lang="en-GB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C007A1A-3256-4CE7-BD76-43FC08529C88}"/>
              </a:ext>
            </a:extLst>
          </p:cNvPr>
          <p:cNvCxnSpPr>
            <a:cxnSpLocks/>
          </p:cNvCxnSpPr>
          <p:nvPr/>
        </p:nvCxnSpPr>
        <p:spPr>
          <a:xfrm flipH="1">
            <a:off x="4305357" y="1549400"/>
            <a:ext cx="583905" cy="10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DFB781-9CE0-4AF7-B9E5-AB4606E51C96}"/>
              </a:ext>
            </a:extLst>
          </p:cNvPr>
          <p:cNvSpPr/>
          <p:nvPr/>
        </p:nvSpPr>
        <p:spPr>
          <a:xfrm>
            <a:off x="4889262" y="1306477"/>
            <a:ext cx="3537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rgbClr val="FF0000"/>
                </a:solidFill>
                <a:latin typeface="Roboto Slab"/>
              </a:rPr>
              <a:t>RCM</a:t>
            </a:r>
            <a:r>
              <a:rPr lang="en-GB" dirty="0">
                <a:latin typeface="Roboto Slab"/>
              </a:rPr>
              <a:t> outputs (“homogenized”)</a:t>
            </a:r>
            <a:endParaRPr lang="en-GB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38BC86B-CD39-4C65-BA68-27128E849C56}"/>
              </a:ext>
            </a:extLst>
          </p:cNvPr>
          <p:cNvSpPr/>
          <p:nvPr/>
        </p:nvSpPr>
        <p:spPr>
          <a:xfrm>
            <a:off x="4235212" y="909887"/>
            <a:ext cx="3537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3">
                    <a:lumMod val="75000"/>
                  </a:schemeClr>
                </a:solidFill>
                <a:latin typeface="Roboto Slab"/>
              </a:rPr>
              <a:t>GCM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Roboto Slab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 Slab"/>
              </a:rPr>
              <a:t>outputs (“homogenized”)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80262B8-1A83-4C24-B63A-9ACC06AAEB56}"/>
              </a:ext>
            </a:extLst>
          </p:cNvPr>
          <p:cNvCxnSpPr>
            <a:cxnSpLocks/>
          </p:cNvCxnSpPr>
          <p:nvPr/>
        </p:nvCxnSpPr>
        <p:spPr>
          <a:xfrm flipH="1">
            <a:off x="4051477" y="1263650"/>
            <a:ext cx="330023" cy="10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9D6C1F8-4B32-46CA-85F6-A91062257BE0}"/>
              </a:ext>
            </a:extLst>
          </p:cNvPr>
          <p:cNvCxnSpPr>
            <a:cxnSpLocks/>
          </p:cNvCxnSpPr>
          <p:nvPr/>
        </p:nvCxnSpPr>
        <p:spPr>
          <a:xfrm flipH="1">
            <a:off x="4457700" y="2734197"/>
            <a:ext cx="691799" cy="15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3BE915A-3EDB-413A-A64E-82D514E380FD}"/>
              </a:ext>
            </a:extLst>
          </p:cNvPr>
          <p:cNvSpPr/>
          <p:nvPr/>
        </p:nvSpPr>
        <p:spPr>
          <a:xfrm>
            <a:off x="5149498" y="3238234"/>
            <a:ext cx="3444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Sectorial indicators: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 Slab"/>
              </a:rPr>
              <a:t>Free and authoritative “levels” of the cascade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EFC32C3-34BE-4BCF-BD86-5E3922CB494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110146"/>
            <a:ext cx="577498" cy="25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F8B9787-F148-418D-BDEF-FACC660CB043}"/>
              </a:ext>
            </a:extLst>
          </p:cNvPr>
          <p:cNvCxnSpPr/>
          <p:nvPr/>
        </p:nvCxnSpPr>
        <p:spPr>
          <a:xfrm>
            <a:off x="2188961" y="2362200"/>
            <a:ext cx="2192539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479084E-323C-4BFA-92E8-75D4057793A3}"/>
              </a:ext>
            </a:extLst>
          </p:cNvPr>
          <p:cNvCxnSpPr/>
          <p:nvPr/>
        </p:nvCxnSpPr>
        <p:spPr>
          <a:xfrm>
            <a:off x="2188961" y="2734197"/>
            <a:ext cx="2192539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8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Copernicus in the context of other sources of climate data (I)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20AF1B3-9A6A-48AC-863C-D1D6502C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56722"/>
              </p:ext>
            </p:extLst>
          </p:nvPr>
        </p:nvGraphicFramePr>
        <p:xfrm>
          <a:off x="867702" y="645968"/>
          <a:ext cx="8172389" cy="447848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25818">
                  <a:extLst>
                    <a:ext uri="{9D8B030D-6E8A-4147-A177-3AD203B41FA5}">
                      <a16:colId xmlns:a16="http://schemas.microsoft.com/office/drawing/2014/main" val="3090424642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1414389709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474216254"/>
                    </a:ext>
                  </a:extLst>
                </a:gridCol>
                <a:gridCol w="3728951">
                  <a:extLst>
                    <a:ext uri="{9D8B030D-6E8A-4147-A177-3AD203B41FA5}">
                      <a16:colId xmlns:a16="http://schemas.microsoft.com/office/drawing/2014/main" val="1646904336"/>
                    </a:ext>
                  </a:extLst>
                </a:gridCol>
              </a:tblGrid>
              <a:tr h="8948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Copernicus Climate Change Service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Visor de </a:t>
                      </a:r>
                      <a:r>
                        <a:rPr lang="en-GB" sz="1100" noProof="0" dirty="0" err="1">
                          <a:effectLst/>
                        </a:rPr>
                        <a:t>Escenarios</a:t>
                      </a:r>
                      <a:r>
                        <a:rPr lang="en-GB" sz="1100" noProof="0" dirty="0">
                          <a:effectLst/>
                        </a:rPr>
                        <a:t> de Cambio </a:t>
                      </a:r>
                      <a:r>
                        <a:rPr lang="en-GB" sz="1100" noProof="0" dirty="0" err="1">
                          <a:effectLst/>
                        </a:rPr>
                        <a:t>Climático</a:t>
                      </a:r>
                      <a:r>
                        <a:rPr lang="en-GB" sz="1100" noProof="0" dirty="0">
                          <a:effectLst/>
                        </a:rPr>
                        <a:t>  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 err="1">
                          <a:effectLst/>
                        </a:rPr>
                        <a:t>Escenarios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proyectados</a:t>
                      </a:r>
                      <a:r>
                        <a:rPr lang="en-GB" sz="1100" noProof="0" dirty="0">
                          <a:effectLst/>
                        </a:rPr>
                        <a:t> de </a:t>
                      </a:r>
                      <a:r>
                        <a:rPr lang="en-GB" sz="1100" noProof="0" dirty="0" err="1">
                          <a:effectLst/>
                        </a:rPr>
                        <a:t>cambio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climático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en</a:t>
                      </a:r>
                      <a:r>
                        <a:rPr lang="en-GB" sz="1100" noProof="0" dirty="0">
                          <a:effectLst/>
                        </a:rPr>
                        <a:t> el País Vasco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extLst>
                  <a:ext uri="{0D108BD9-81ED-4DB2-BD59-A6C34878D82A}">
                    <a16:rowId xmlns:a16="http://schemas.microsoft.com/office/drawing/2014/main" val="3451442245"/>
                  </a:ext>
                </a:extLst>
              </a:tr>
              <a:tr h="3583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</a:rPr>
                        <a:t>Data</a:t>
                      </a: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Reanalysis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Observations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Seasonal Forecasts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Sectorial indicators </a:t>
                      </a:r>
                      <a:r>
                        <a:rPr lang="en-GB" sz="1100" b="1" u="sng" noProof="0" dirty="0" err="1">
                          <a:effectLst/>
                        </a:rPr>
                        <a:t>sectoriales</a:t>
                      </a:r>
                      <a:r>
                        <a:rPr lang="en-GB" sz="1100" b="1" u="sng" noProof="0" dirty="0">
                          <a:effectLst/>
                        </a:rPr>
                        <a:t>: </a:t>
                      </a:r>
                      <a:r>
                        <a:rPr lang="en-GB" sz="1100" noProof="0" dirty="0">
                          <a:effectLst/>
                        </a:rPr>
                        <a:t>River flow, Wind Capacity Factor, etc.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Long term climate projections </a:t>
                      </a:r>
                      <a:r>
                        <a:rPr lang="en-GB" sz="1100" noProof="0" dirty="0">
                          <a:effectLst/>
                        </a:rPr>
                        <a:t>(CMIP5).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u="none" noProof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New information is being added.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 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Specific observations </a:t>
                      </a:r>
                      <a:r>
                        <a:rPr lang="en-GB" sz="1100" noProof="0" dirty="0">
                          <a:effectLst/>
                        </a:rPr>
                        <a:t>(AEMET stations)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Grid observations </a:t>
                      </a:r>
                      <a:r>
                        <a:rPr lang="en-GB" sz="1100" noProof="0" dirty="0">
                          <a:effectLst/>
                        </a:rPr>
                        <a:t>(Spain011)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Grid projections, </a:t>
                      </a:r>
                      <a:r>
                        <a:rPr lang="en-GB" sz="1100" noProof="0" dirty="0">
                          <a:effectLst/>
                        </a:rPr>
                        <a:t>from the dynamic </a:t>
                      </a:r>
                      <a:r>
                        <a:rPr lang="en-GB" sz="1100" noProof="0" dirty="0" err="1">
                          <a:effectLst/>
                        </a:rPr>
                        <a:t>regionalizations</a:t>
                      </a:r>
                      <a:r>
                        <a:rPr lang="en-GB" sz="1100" noProof="0" dirty="0">
                          <a:effectLst/>
                        </a:rPr>
                        <a:t> generated in the international initiative Euro-CORDEX1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Point projections</a:t>
                      </a:r>
                      <a:r>
                        <a:rPr lang="en-GB" sz="1100" noProof="0" dirty="0">
                          <a:effectLst/>
                        </a:rPr>
                        <a:t>, obtained by applying statistical regionalization techniques to data from a series of locations in the AEMET network of stations.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A </a:t>
                      </a:r>
                      <a:r>
                        <a:rPr lang="en-GB" sz="1100" b="1" u="sng" noProof="0" dirty="0">
                          <a:effectLst/>
                        </a:rPr>
                        <a:t>climatic atlas </a:t>
                      </a:r>
                      <a:r>
                        <a:rPr lang="en-GB" sz="1100" noProof="0" dirty="0">
                          <a:effectLst/>
                        </a:rPr>
                        <a:t>(daily data of the period 1971-2015) of high spatial resolution (1km x 1km) of basic variables (precipitation, average temperatures, maximum temperature and minimum temperature):</a:t>
                      </a:r>
                    </a:p>
                    <a:p>
                      <a:pPr marL="266700" indent="-1809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1) Historical data of meteorological stations (daily basic variables)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2) High resolution historical climatology of the Basque Autonomous Community (daily basic variables, 1km x 1km)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 </a:t>
                      </a:r>
                      <a:r>
                        <a:rPr lang="en-GB" sz="1100" b="1" u="sng" noProof="0" dirty="0">
                          <a:effectLst/>
                        </a:rPr>
                        <a:t>Climate change scenarios </a:t>
                      </a:r>
                      <a:r>
                        <a:rPr lang="en-GB" sz="1100" noProof="0" dirty="0">
                          <a:effectLst/>
                        </a:rPr>
                        <a:t>for the 21st century (2011-2040, 2041-2070, 2071-2100), of high spatial resolution (1km x 1km) generated for the experiments RCP4.5 and RCP8.5, based on simulations carried out with RCMs in the framework of the Euro-CORDEX project: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3) Euro-CORDEX projection data (daily basic variables, 12km x 12km)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4) Indicators of Euro-CORDEX (12km x 12km)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5) High resolution indicators of the Basque Country (1km x 1km)</a:t>
                      </a:r>
                    </a:p>
                  </a:txBody>
                  <a:tcPr marL="42320" marR="42320" marT="0" marB="0"/>
                </a:tc>
                <a:extLst>
                  <a:ext uri="{0D108BD9-81ED-4DB2-BD59-A6C34878D82A}">
                    <a16:rowId xmlns:a16="http://schemas.microsoft.com/office/drawing/2014/main" val="2076322630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de adaptecca">
            <a:extLst>
              <a:ext uri="{FF2B5EF4-FFF2-40B4-BE49-F238E27FC236}">
                <a16:creationId xmlns:a16="http://schemas.microsoft.com/office/drawing/2014/main" id="{DFCE5987-FCEA-427A-BAF5-3790C7EE3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8" b="38505"/>
          <a:stretch/>
        </p:blipFill>
        <p:spPr bwMode="auto">
          <a:xfrm>
            <a:off x="3915902" y="1006495"/>
            <a:ext cx="108716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opernicus climate change service">
            <a:extLst>
              <a:ext uri="{FF2B5EF4-FFF2-40B4-BE49-F238E27FC236}">
                <a16:creationId xmlns:a16="http://schemas.microsoft.com/office/drawing/2014/main" id="{003D53C5-C500-4A3E-B7BF-2A591206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72" y="1016935"/>
            <a:ext cx="86113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ihobe">
            <a:extLst>
              <a:ext uri="{FF2B5EF4-FFF2-40B4-BE49-F238E27FC236}">
                <a16:creationId xmlns:a16="http://schemas.microsoft.com/office/drawing/2014/main" id="{85CC09A0-986A-4AD7-875F-286F4377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69" y="1016935"/>
            <a:ext cx="160981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de european flag">
            <a:extLst>
              <a:ext uri="{FF2B5EF4-FFF2-40B4-BE49-F238E27FC236}">
                <a16:creationId xmlns:a16="http://schemas.microsoft.com/office/drawing/2014/main" id="{949A572D-29A6-4C21-80CF-85F4D7BD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68" y="1016936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bandera espaÃ±a">
            <a:extLst>
              <a:ext uri="{FF2B5EF4-FFF2-40B4-BE49-F238E27FC236}">
                <a16:creationId xmlns:a16="http://schemas.microsoft.com/office/drawing/2014/main" id="{0D9ADE38-C874-4B44-A7AD-C18FF9C3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45" y="1009488"/>
            <a:ext cx="54063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de pais vasco">
            <a:extLst>
              <a:ext uri="{FF2B5EF4-FFF2-40B4-BE49-F238E27FC236}">
                <a16:creationId xmlns:a16="http://schemas.microsoft.com/office/drawing/2014/main" id="{5A5A73F5-23D3-476E-A5CE-2D3B8983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91" y="1016935"/>
            <a:ext cx="64277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93296"/>
      </p:ext>
    </p:extLst>
  </p:cSld>
  <p:clrMapOvr>
    <a:masterClrMapping/>
  </p:clrMapOvr>
</p:sld>
</file>

<file path=ppt/theme/theme1.xml><?xml version="1.0" encoding="utf-8"?>
<a:theme xmlns:a="http://schemas.openxmlformats.org/drawingml/2006/main" name="Climate Chan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10755</TotalTime>
  <Words>1065</Words>
  <Application>Microsoft Office PowerPoint</Application>
  <PresentationFormat>Presentación en pantalla (16:9)</PresentationFormat>
  <Paragraphs>171</Paragraphs>
  <Slides>14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ＭＳ Ｐゴシック</vt:lpstr>
      <vt:lpstr>Arial</vt:lpstr>
      <vt:lpstr>Calibri</vt:lpstr>
      <vt:lpstr>Courier New</vt:lpstr>
      <vt:lpstr>Roboto Slab</vt:lpstr>
      <vt:lpstr>Symbol</vt:lpstr>
      <vt:lpstr>Times New Roman</vt:lpstr>
      <vt:lpstr>Verdana</vt:lpstr>
      <vt:lpstr>Climate Change</vt:lpstr>
      <vt:lpstr>Presentación de PowerPoint</vt:lpstr>
      <vt:lpstr>Introduction to Copernicus Climate Change Service</vt:lpstr>
      <vt:lpstr>Types of climate change information provided by the C3S</vt:lpstr>
      <vt:lpstr>Sectorial information</vt:lpstr>
      <vt:lpstr>C3S Data Store (CDS)</vt:lpstr>
      <vt:lpstr>C3S Climate Data Store</vt:lpstr>
      <vt:lpstr>Exercises</vt:lpstr>
      <vt:lpstr>The contribution of SIS to climate change adaptation comunity</vt:lpstr>
      <vt:lpstr>Copernicus in the context of other sources of climate data (I)</vt:lpstr>
      <vt:lpstr>Copernicus and other sources of climate data (II)</vt:lpstr>
      <vt:lpstr>RESET: our first project with SIS data </vt:lpstr>
      <vt:lpstr>Final messages</vt:lpstr>
      <vt:lpstr>Next training event: Portugal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Groot, Annemarie</dc:creator>
  <cp:lastModifiedBy>Paz Jimenez, Jorge</cp:lastModifiedBy>
  <cp:revision>314</cp:revision>
  <cp:lastPrinted>2019-01-25T13:35:47Z</cp:lastPrinted>
  <dcterms:modified xsi:type="dcterms:W3CDTF">2019-05-28T19:09:20Z</dcterms:modified>
</cp:coreProperties>
</file>